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1" r:id="rId5"/>
    <p:sldId id="266" r:id="rId6"/>
    <p:sldId id="262" r:id="rId7"/>
    <p:sldId id="264" r:id="rId8"/>
    <p:sldId id="267" r:id="rId9"/>
    <p:sldId id="271" r:id="rId10"/>
    <p:sldId id="263" r:id="rId11"/>
    <p:sldId id="272" r:id="rId12"/>
    <p:sldId id="265" r:id="rId13"/>
    <p:sldId id="268" r:id="rId14"/>
    <p:sldId id="269" r:id="rId15"/>
    <p:sldId id="270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7" r:id="rId25"/>
    <p:sldId id="288" r:id="rId26"/>
    <p:sldId id="284" r:id="rId27"/>
    <p:sldId id="285" r:id="rId28"/>
    <p:sldId id="286" r:id="rId29"/>
    <p:sldId id="27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3447" autoAdjust="0"/>
  </p:normalViewPr>
  <p:slideViewPr>
    <p:cSldViewPr snapToGrid="0">
      <p:cViewPr varScale="1">
        <p:scale>
          <a:sx n="86" d="100"/>
          <a:sy n="86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5/9/2024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pro-football-reference.com/draft/2024-combine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D853D-9976-31EF-3E43-C873651A9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256485"/>
            <a:ext cx="9440034" cy="1828801"/>
          </a:xfrm>
        </p:spPr>
        <p:txBody>
          <a:bodyPr/>
          <a:lstStyle/>
          <a:p>
            <a:r>
              <a:rPr lang="en-IN" b="1" dirty="0"/>
              <a:t>NFL - Player Draft Prediction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344D51-8555-4F69-8C9C-BB49CDA31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601515"/>
            <a:ext cx="9440034" cy="1049867"/>
          </a:xfrm>
        </p:spPr>
        <p:txBody>
          <a:bodyPr/>
          <a:lstStyle/>
          <a:p>
            <a:r>
              <a:rPr lang="en-IN" dirty="0"/>
              <a:t>A predictive model that predicts a player’s selection into the team based on the player’s performance.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A17AD-C362-9676-8AB1-4F85E6C7D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76677-6107-1475-43D7-7C36A03A5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56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DED9A-5667-4B81-F163-DD547693F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02563"/>
            <a:ext cx="10353762" cy="970450"/>
          </a:xfrm>
        </p:spPr>
        <p:txBody>
          <a:bodyPr/>
          <a:lstStyle/>
          <a:p>
            <a:r>
              <a:rPr lang="en-IN" b="1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79115-B740-DE30-8C2F-6EBF8C45B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702899"/>
            <a:ext cx="10353762" cy="2129337"/>
          </a:xfrm>
        </p:spPr>
        <p:txBody>
          <a:bodyPr/>
          <a:lstStyle/>
          <a:p>
            <a:r>
              <a:rPr lang="en-IN" dirty="0"/>
              <a:t>We converted the Drafted column to 0’s and 1’s.</a:t>
            </a:r>
          </a:p>
          <a:p>
            <a:r>
              <a:rPr lang="en-IN" dirty="0"/>
              <a:t>We made sure that all the data is aligned with the same units.</a:t>
            </a:r>
          </a:p>
          <a:p>
            <a:r>
              <a:rPr lang="en-IN" dirty="0"/>
              <a:t>Created a new column BMI based on height and weight.</a:t>
            </a:r>
          </a:p>
          <a:p>
            <a:r>
              <a:rPr lang="en-IN" dirty="0"/>
              <a:t>Created a new column year drafted based on the existing column.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E37A2-4472-E9DA-8140-65D9A840A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9BC204-7AC3-3621-A2EA-B6E9A51CD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35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30BD57-D99F-913D-E5B5-28783617F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57" y="945955"/>
            <a:ext cx="9124811" cy="2483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848F4-4AEC-CD9E-4889-890BEE6E2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019" y="3510079"/>
            <a:ext cx="6908307" cy="3160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2827B5-7911-6CB6-1AAD-48BC4B484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12270-1B72-97A3-A2AA-DA98D49A3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5B3B5-C6AE-84DA-B6C4-9EF55B78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AB441-D1B5-63CA-B80F-3A0736BF4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Created meaningful visualizations between features such as draft status count, position-wise draft status count, and univariant visualizations based on performance and draft status.</a:t>
            </a:r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16F991-3647-92F4-1174-F888D0D00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526" y="2881544"/>
            <a:ext cx="5566299" cy="3542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0803ED-5A25-2469-85B7-C7ECD7F57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7FE59-C21F-9982-9CBF-ABDBE7455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66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5506-EC11-F845-7226-338276A89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18982"/>
            <a:ext cx="10353762" cy="970450"/>
          </a:xfrm>
        </p:spPr>
        <p:txBody>
          <a:bodyPr/>
          <a:lstStyle/>
          <a:p>
            <a:r>
              <a:rPr lang="en-IN" b="1" dirty="0"/>
              <a:t>Year Wise Changes in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6D379-DCBE-E005-FD3C-E8FF9DA3F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94" y="1080270"/>
            <a:ext cx="9405611" cy="5674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74A0F9-16D2-1FEB-C95D-575F16125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C1F7BE-6551-02E0-9F0D-10EE7F066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0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0B0F3-3F0F-84D4-FBC4-5571C9595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45615"/>
            <a:ext cx="10353762" cy="970450"/>
          </a:xfrm>
        </p:spPr>
        <p:txBody>
          <a:bodyPr/>
          <a:lstStyle/>
          <a:p>
            <a:r>
              <a:rPr lang="en-IN" b="1" dirty="0"/>
              <a:t>Drafted Status by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8F081-7211-9743-11B7-89434D1E8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4" y="1580050"/>
            <a:ext cx="12192000" cy="4840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F0DFD-77FE-EED8-117F-821EDE23B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C31220-B5A3-5505-E7B7-F65169085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60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2C21-A29C-9042-8DD1-1B10C9E55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76940"/>
            <a:ext cx="10353762" cy="970450"/>
          </a:xfrm>
        </p:spPr>
        <p:txBody>
          <a:bodyPr/>
          <a:lstStyle/>
          <a:p>
            <a:r>
              <a:rPr lang="en-IN" b="1" dirty="0"/>
              <a:t>Performance Mean on Position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51E65E-B42C-4358-B3EB-7B8B98C0F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EECB2-6F9E-27FD-F618-A31BEB0F8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  <p:pic>
        <p:nvPicPr>
          <p:cNvPr id="4" name="Picture 3" descr="A group of graphs showing the same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63DA518A-C031-53C9-3091-0A1FD362F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30" y="1327950"/>
            <a:ext cx="10325139" cy="536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93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1B26-743F-2196-3E30-5CF4A1F0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Year-wise draft/not drafted count</a:t>
            </a:r>
          </a:p>
        </p:txBody>
      </p:sp>
      <p:pic>
        <p:nvPicPr>
          <p:cNvPr id="5" name="Content Placeholder 4" descr="A graph of a number of years&#10;&#10;Description automatically generated with medium confidence">
            <a:extLst>
              <a:ext uri="{FF2B5EF4-FFF2-40B4-BE49-F238E27FC236}">
                <a16:creationId xmlns:a16="http://schemas.microsoft.com/office/drawing/2014/main" id="{2CCA80BA-0C0C-C3E0-1DEE-DDA9F5895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581" y="1580050"/>
            <a:ext cx="10840837" cy="499872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F2E028-6AE8-7808-FDA6-0C9F2DF40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E8F103-A06D-B4C7-3316-82D6B7E68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77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9D28-C2BC-A471-4E7D-C5CF5AD2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Count of drafted players by team</a:t>
            </a:r>
          </a:p>
        </p:txBody>
      </p:sp>
      <p:pic>
        <p:nvPicPr>
          <p:cNvPr id="5" name="Content Placeholder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59C9DF1-A4A6-9C2F-127D-C676BFAA1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7636" y="1914843"/>
            <a:ext cx="8006080" cy="4059237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752B84-D977-8BB7-03A9-AFFE2A2E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B41035-83B0-858F-8332-C07E5C73B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21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CC82-9641-5BAF-AFFE-11B8FDD28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Splitting the 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EE893-A7A4-0FA0-03EB-5914BA089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sz="2400" dirty="0"/>
          </a:p>
          <a:p>
            <a:pPr algn="just"/>
            <a:r>
              <a:rPr lang="en-IN" sz="2400" dirty="0"/>
              <a:t>As the drill importance varies from position to position because different positions have different important drills.</a:t>
            </a:r>
          </a:p>
          <a:p>
            <a:pPr algn="just"/>
            <a:r>
              <a:rPr lang="en-IN" sz="2400" dirty="0"/>
              <a:t>So, we have decided to divide our dataset into sub-datasets based on positions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04EE9-95E4-9025-BC65-266D563A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B9929-0906-A3E6-3695-E4BD7F1E8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52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994EF-8DF7-3CCA-FF58-EFA89A7D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93040"/>
            <a:ext cx="10353762" cy="970450"/>
          </a:xfrm>
        </p:spPr>
        <p:txBody>
          <a:bodyPr/>
          <a:lstStyle/>
          <a:p>
            <a:r>
              <a:rPr lang="en-IN" b="1" dirty="0"/>
              <a:t>Heatmaps</a:t>
            </a:r>
          </a:p>
        </p:txBody>
      </p:sp>
      <p:pic>
        <p:nvPicPr>
          <p:cNvPr id="5" name="Content Placeholder 4" descr="A diagram of a heatmap&#10;&#10;Description automatically generated">
            <a:extLst>
              <a:ext uri="{FF2B5EF4-FFF2-40B4-BE49-F238E27FC236}">
                <a16:creationId xmlns:a16="http://schemas.microsoft.com/office/drawing/2014/main" id="{3BC4F2D4-76A9-E1A9-2B2E-FD9222DA9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38" y="1041571"/>
            <a:ext cx="3926233" cy="2758270"/>
          </a:xfrm>
        </p:spPr>
      </p:pic>
      <p:pic>
        <p:nvPicPr>
          <p:cNvPr id="7" name="Picture 6" descr="A diagram of a heatmap&#10;&#10;Description automatically generated">
            <a:extLst>
              <a:ext uri="{FF2B5EF4-FFF2-40B4-BE49-F238E27FC236}">
                <a16:creationId xmlns:a16="http://schemas.microsoft.com/office/drawing/2014/main" id="{D50126FD-79CD-03B5-6411-7FDED1B6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488" y="889170"/>
            <a:ext cx="3844498" cy="2910671"/>
          </a:xfrm>
          <a:prstGeom prst="rect">
            <a:avLst/>
          </a:prstGeom>
        </p:spPr>
      </p:pic>
      <p:pic>
        <p:nvPicPr>
          <p:cNvPr id="9" name="Picture 8" descr="A diagram of heatmap of correlation matrix&#10;&#10;Description automatically generated">
            <a:extLst>
              <a:ext uri="{FF2B5EF4-FFF2-40B4-BE49-F238E27FC236}">
                <a16:creationId xmlns:a16="http://schemas.microsoft.com/office/drawing/2014/main" id="{CE12C61C-7B19-47C2-103B-39B3AE932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1" y="3967990"/>
            <a:ext cx="4917440" cy="27582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C46FA5-C936-2FEE-EB87-2CF5E52BD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38" y="105144"/>
            <a:ext cx="812257" cy="812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7EC135-27B4-14FF-5691-FEBF991E4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5560" y="168675"/>
            <a:ext cx="597023" cy="5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75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7D18-176E-25BE-5DB6-C203D90F8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263" y="822664"/>
            <a:ext cx="10353762" cy="970450"/>
          </a:xfrm>
        </p:spPr>
        <p:txBody>
          <a:bodyPr/>
          <a:lstStyle/>
          <a:p>
            <a:r>
              <a:rPr lang="en-IN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DBD62-6B26-BF7D-93E1-AAB1D3028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892248"/>
            <a:ext cx="10353762" cy="4058751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US" sz="2400" dirty="0"/>
              <a:t>To support university students attempting to progress their athletic careers by assisting them in determining their likelihood of being chosen by their present performance is the major objective.</a:t>
            </a:r>
            <a:endParaRPr lang="en-IN" sz="2400" dirty="0"/>
          </a:p>
          <a:p>
            <a:r>
              <a:rPr lang="en-IN" sz="2400" dirty="0"/>
              <a:t>Furthermore, we offer a comparative study between the player and the selected player so that the player may comprehend the extent of performance improvement.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A39F6-4A7B-5C3E-9551-68A4F6BE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B616F-CABF-EEF5-C9D2-9FCCF3786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95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D78E3E51-6AE6-0B59-3D9F-682814EF2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42" y="340360"/>
            <a:ext cx="4322018" cy="3088640"/>
          </a:xfrm>
          <a:prstGeom prst="rect">
            <a:avLst/>
          </a:prstGeom>
        </p:spPr>
      </p:pic>
      <p:pic>
        <p:nvPicPr>
          <p:cNvPr id="5" name="Picture 4" descr="A diagram of a heatmap&#10;&#10;Description automatically generated">
            <a:extLst>
              <a:ext uri="{FF2B5EF4-FFF2-40B4-BE49-F238E27FC236}">
                <a16:creationId xmlns:a16="http://schemas.microsoft.com/office/drawing/2014/main" id="{55D9D316-BE50-C9C3-56B3-AFFDD8957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040" y="340360"/>
            <a:ext cx="4551680" cy="3088640"/>
          </a:xfrm>
          <a:prstGeom prst="rect">
            <a:avLst/>
          </a:prstGeom>
        </p:spPr>
      </p:pic>
      <p:pic>
        <p:nvPicPr>
          <p:cNvPr id="7" name="Picture 6" descr="A diagram of a heatmap&#10;&#10;Description automatically generated">
            <a:extLst>
              <a:ext uri="{FF2B5EF4-FFF2-40B4-BE49-F238E27FC236}">
                <a16:creationId xmlns:a16="http://schemas.microsoft.com/office/drawing/2014/main" id="{050CF8F7-75EC-F42E-C17C-D833DD9AB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42" y="3769360"/>
            <a:ext cx="4322018" cy="3007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7EDA59-10C0-CCA5-BA49-E3F8F012E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040" y="3606800"/>
            <a:ext cx="4551680" cy="31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53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heatmap&#10;&#10;Description automatically generated">
            <a:extLst>
              <a:ext uri="{FF2B5EF4-FFF2-40B4-BE49-F238E27FC236}">
                <a16:creationId xmlns:a16="http://schemas.microsoft.com/office/drawing/2014/main" id="{A7533F48-D547-AEE1-F9D5-23361DB81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35" y="137160"/>
            <a:ext cx="4074066" cy="3291840"/>
          </a:xfrm>
          <a:prstGeom prst="rect">
            <a:avLst/>
          </a:prstGeom>
        </p:spPr>
      </p:pic>
      <p:pic>
        <p:nvPicPr>
          <p:cNvPr id="5" name="Picture 4" descr="A diagram of a heatmap&#10;&#10;Description automatically generated">
            <a:extLst>
              <a:ext uri="{FF2B5EF4-FFF2-40B4-BE49-F238E27FC236}">
                <a16:creationId xmlns:a16="http://schemas.microsoft.com/office/drawing/2014/main" id="{64123F47-4633-AAEE-796C-4C9AAA6A8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560" y="137160"/>
            <a:ext cx="4301698" cy="3291840"/>
          </a:xfrm>
          <a:prstGeom prst="rect">
            <a:avLst/>
          </a:prstGeom>
        </p:spPr>
      </p:pic>
      <p:pic>
        <p:nvPicPr>
          <p:cNvPr id="7" name="Picture 6" descr="A diagram of a heatmap&#10;&#10;Description automatically generated">
            <a:extLst>
              <a:ext uri="{FF2B5EF4-FFF2-40B4-BE49-F238E27FC236}">
                <a16:creationId xmlns:a16="http://schemas.microsoft.com/office/drawing/2014/main" id="{09A34214-F934-DB3E-9E6C-BCDF4E7B5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935" y="3743960"/>
            <a:ext cx="4074066" cy="287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2E1BE-7580-2A1B-081C-B7165F40C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592" y="3566160"/>
            <a:ext cx="430169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42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9A333-2D70-9694-8197-3868E788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FDC21-E2B2-E70C-BDF1-CFBF7BA28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1"/>
            <a:ext cx="10353762" cy="490203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dirty="0"/>
              <a:t>Based on the heat maps above, we chose three highly correlated columns as our features for each position respectfully to train and test the data.</a:t>
            </a:r>
          </a:p>
          <a:p>
            <a:pPr algn="just"/>
            <a:r>
              <a:rPr lang="en-IN" dirty="0"/>
              <a:t>LB': ['40yd', '3Cone', 'Shuttle'],    </a:t>
            </a:r>
          </a:p>
          <a:p>
            <a:pPr algn="just"/>
            <a:r>
              <a:rPr lang="en-IN" dirty="0"/>
              <a:t>'RB': ['40yd','Broad Jump' ,'Shuttle], </a:t>
            </a:r>
          </a:p>
          <a:p>
            <a:pPr algn="just"/>
            <a:r>
              <a:rPr lang="en-IN" dirty="0"/>
              <a:t> 'OL': [ '3Cone', 'Shuttle', 'Broad Jump'],    </a:t>
            </a:r>
          </a:p>
          <a:p>
            <a:pPr algn="just"/>
            <a:r>
              <a:rPr lang="en-IN" dirty="0"/>
              <a:t>'TE': ['40yd', 'Broad Jump', 'Vertical’], </a:t>
            </a:r>
          </a:p>
          <a:p>
            <a:pPr algn="just"/>
            <a:r>
              <a:rPr lang="en-IN" dirty="0"/>
              <a:t>'DB': ['40yd','Shuttle','3Cone'],    </a:t>
            </a:r>
          </a:p>
          <a:p>
            <a:pPr algn="just"/>
            <a:r>
              <a:rPr lang="en-IN" dirty="0"/>
              <a:t>'K': ['</a:t>
            </a:r>
            <a:r>
              <a:rPr lang="en-IN" dirty="0" err="1"/>
              <a:t>Vertical','Bench</a:t>
            </a:r>
            <a:r>
              <a:rPr lang="en-IN" dirty="0"/>
              <a:t>', 'Broad Jump’],    </a:t>
            </a:r>
          </a:p>
          <a:p>
            <a:pPr algn="just"/>
            <a:r>
              <a:rPr lang="en-IN" dirty="0"/>
              <a:t>'P': ['Broad Jump', '3Cone', 'Shuttle'],    </a:t>
            </a:r>
          </a:p>
          <a:p>
            <a:pPr algn="just"/>
            <a:r>
              <a:rPr lang="en-IN" dirty="0"/>
              <a:t>'DL': ['40yd','Vertical','Shuttle],    </a:t>
            </a:r>
          </a:p>
          <a:p>
            <a:pPr algn="just"/>
            <a:r>
              <a:rPr lang="en-IN" dirty="0"/>
              <a:t>'QB': ['Bench', 'Shuttle', '</a:t>
            </a:r>
            <a:r>
              <a:rPr lang="en-IN" dirty="0" err="1"/>
              <a:t>Ht_m</a:t>
            </a:r>
            <a:r>
              <a:rPr lang="en-IN" dirty="0"/>
              <a:t>',],   </a:t>
            </a:r>
          </a:p>
          <a:p>
            <a:pPr algn="just"/>
            <a:r>
              <a:rPr lang="en-IN" dirty="0"/>
              <a:t> 'WR': ['40yd','3Cone','Shuttle'],    </a:t>
            </a:r>
          </a:p>
          <a:p>
            <a:pPr algn="just"/>
            <a:r>
              <a:rPr lang="en-IN" dirty="0"/>
              <a:t> 'LS': ['3Cone', 'Bench', 'Shuttle']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06D77-D042-3425-2B75-A89A113C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9076D-F0DD-88A5-FFDB-2A9033757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91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D503C-00C2-8AB8-368C-77704A7D6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Machine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BF1FD-2B49-D848-CF42-6D6E624E8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We trained in different models and we got the accuracies mentioned below:</a:t>
            </a:r>
          </a:p>
          <a:p>
            <a:r>
              <a:rPr lang="en-IN" dirty="0"/>
              <a:t>Random forest classifier</a:t>
            </a:r>
          </a:p>
          <a:p>
            <a:r>
              <a:rPr lang="en-IN" dirty="0"/>
              <a:t>Logistic regression</a:t>
            </a:r>
          </a:p>
          <a:p>
            <a:r>
              <a:rPr lang="en-IN" dirty="0"/>
              <a:t>Decision tree classifier</a:t>
            </a:r>
          </a:p>
          <a:p>
            <a:r>
              <a:rPr lang="en-IN" dirty="0"/>
              <a:t>KNN classifier</a:t>
            </a:r>
          </a:p>
          <a:p>
            <a:r>
              <a:rPr lang="en-IN" dirty="0"/>
              <a:t>Voting classifier 1(Logistic regression, decision tree, KNN)</a:t>
            </a:r>
          </a:p>
          <a:p>
            <a:r>
              <a:rPr lang="en-IN" dirty="0"/>
              <a:t>Voting classifier 2(Logistic regression, random forest,KNN)</a:t>
            </a:r>
          </a:p>
          <a:p>
            <a:pPr marL="36900" indent="0">
              <a:buNone/>
            </a:pPr>
            <a:r>
              <a:rPr lang="en-IN" b="1" dirty="0"/>
              <a:t>Ensemble method :Random forest performed well and we used hyperparameter tunning for the maximum depth of the tree, which obtained good accuracies for all the different positions.</a:t>
            </a:r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83D24-706A-5889-284D-1A4428EC0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164947-ACAE-EDA2-71DF-43FF9886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56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EEB2-E464-8CC8-3ECF-8FFA83B82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07" y="0"/>
            <a:ext cx="10353762" cy="970450"/>
          </a:xfrm>
        </p:spPr>
        <p:txBody>
          <a:bodyPr/>
          <a:lstStyle/>
          <a:p>
            <a:r>
              <a:rPr lang="en-IN" b="1" dirty="0"/>
              <a:t>RANDOM FOREST CLASSIFIER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32EDF3-3C40-7176-B497-47DF0512F1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79828" y="970450"/>
          <a:ext cx="9621520" cy="5552271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4810760">
                  <a:extLst>
                    <a:ext uri="{9D8B030D-6E8A-4147-A177-3AD203B41FA5}">
                      <a16:colId xmlns:a16="http://schemas.microsoft.com/office/drawing/2014/main" val="4077150426"/>
                    </a:ext>
                  </a:extLst>
                </a:gridCol>
                <a:gridCol w="4810760">
                  <a:extLst>
                    <a:ext uri="{9D8B030D-6E8A-4147-A177-3AD203B41FA5}">
                      <a16:colId xmlns:a16="http://schemas.microsoft.com/office/drawing/2014/main" val="1451230375"/>
                    </a:ext>
                  </a:extLst>
                </a:gridCol>
              </a:tblGrid>
              <a:tr h="1850757">
                <a:tc>
                  <a:txBody>
                    <a:bodyPr/>
                    <a:lstStyle/>
                    <a:p>
                      <a:r>
                        <a:rPr lang="en-US" sz="1600" b="1" dirty="0"/>
                        <a:t>Results for DB:</a:t>
                      </a:r>
                    </a:p>
                    <a:p>
                      <a:endParaRPr lang="en-US" sz="1600" b="1" dirty="0"/>
                    </a:p>
                    <a:p>
                      <a:r>
                        <a:rPr lang="en-US" sz="1600" dirty="0"/>
                        <a:t>Accuracy: 0.82</a:t>
                      </a:r>
                    </a:p>
                    <a:p>
                      <a:r>
                        <a:rPr lang="en-US" sz="1600" dirty="0"/>
                        <a:t>Precision: 0.82</a:t>
                      </a:r>
                    </a:p>
                    <a:p>
                      <a:r>
                        <a:rPr lang="en-US" sz="1600" dirty="0"/>
                        <a:t>Recall: 0.82</a:t>
                      </a:r>
                    </a:p>
                    <a:p>
                      <a:r>
                        <a:rPr lang="en-US" sz="1600" dirty="0"/>
                        <a:t>F1 Score: 0.82</a:t>
                      </a:r>
                    </a:p>
                    <a:p>
                      <a:r>
                        <a:rPr lang="en-US" sz="1600" dirty="0" err="1"/>
                        <a:t>conf_matrix</a:t>
                      </a:r>
                      <a:r>
                        <a:rPr lang="en-US" sz="1600" dirty="0"/>
                        <a:t>:[[ 66  34] [ 18 176]]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Results for DL:</a:t>
                      </a:r>
                    </a:p>
                    <a:p>
                      <a:endParaRPr lang="en-US" sz="1600" b="1" dirty="0"/>
                    </a:p>
                    <a:p>
                      <a:r>
                        <a:rPr lang="en-US" sz="1600" dirty="0"/>
                        <a:t>Accuracy: 0.78</a:t>
                      </a:r>
                    </a:p>
                    <a:p>
                      <a:r>
                        <a:rPr lang="en-US" sz="1600" dirty="0"/>
                        <a:t>Precision: 0.77</a:t>
                      </a:r>
                    </a:p>
                    <a:p>
                      <a:r>
                        <a:rPr lang="en-US" sz="1600" dirty="0"/>
                        <a:t>Recall: 0.78</a:t>
                      </a:r>
                    </a:p>
                    <a:p>
                      <a:r>
                        <a:rPr lang="en-US" sz="1600" dirty="0"/>
                        <a:t>F1 Score: 0.78</a:t>
                      </a:r>
                    </a:p>
                    <a:p>
                      <a:r>
                        <a:rPr lang="en-US" sz="1600" dirty="0" err="1"/>
                        <a:t>conf_matrix</a:t>
                      </a:r>
                      <a:r>
                        <a:rPr lang="en-US" sz="1600" dirty="0"/>
                        <a:t>:[[ 37  32] [ 25 165]]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136252"/>
                  </a:ext>
                </a:extLst>
              </a:tr>
              <a:tr h="1850757">
                <a:tc>
                  <a:txBody>
                    <a:bodyPr/>
                    <a:lstStyle/>
                    <a:p>
                      <a:r>
                        <a:rPr lang="en-US" sz="1600" b="1" dirty="0"/>
                        <a:t>Results for K:</a:t>
                      </a:r>
                    </a:p>
                    <a:p>
                      <a:endParaRPr lang="en-US" sz="1600" b="1" dirty="0"/>
                    </a:p>
                    <a:p>
                      <a:r>
                        <a:rPr lang="en-US" sz="1600" dirty="0"/>
                        <a:t>Accuracy: 1.00</a:t>
                      </a:r>
                    </a:p>
                    <a:p>
                      <a:r>
                        <a:rPr lang="en-US" sz="1600" dirty="0"/>
                        <a:t>Precision: 1.00</a:t>
                      </a:r>
                    </a:p>
                    <a:p>
                      <a:r>
                        <a:rPr lang="en-US" sz="1600" dirty="0"/>
                        <a:t>Recall: 1.00</a:t>
                      </a:r>
                    </a:p>
                    <a:p>
                      <a:r>
                        <a:rPr lang="en-US" sz="1600" dirty="0"/>
                        <a:t>F1 Score: 1.00</a:t>
                      </a:r>
                    </a:p>
                    <a:p>
                      <a:r>
                        <a:rPr lang="en-US" sz="1600" dirty="0" err="1"/>
                        <a:t>conf_matrix</a:t>
                      </a:r>
                      <a:r>
                        <a:rPr lang="en-US" sz="1600" dirty="0"/>
                        <a:t>:[[15  0] [ 0  8]]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Results for LB:</a:t>
                      </a:r>
                    </a:p>
                    <a:p>
                      <a:endParaRPr lang="en-US" sz="1600" b="1" dirty="0"/>
                    </a:p>
                    <a:p>
                      <a:r>
                        <a:rPr lang="en-US" sz="1600" dirty="0"/>
                        <a:t>Accuracy: 0.81</a:t>
                      </a:r>
                    </a:p>
                    <a:p>
                      <a:r>
                        <a:rPr lang="en-US" sz="1600" dirty="0"/>
                        <a:t>Precision: 0.81</a:t>
                      </a:r>
                    </a:p>
                    <a:p>
                      <a:r>
                        <a:rPr lang="en-US" sz="1600" dirty="0"/>
                        <a:t>Recall: 0.81</a:t>
                      </a:r>
                    </a:p>
                    <a:p>
                      <a:r>
                        <a:rPr lang="en-US" sz="1600" dirty="0"/>
                        <a:t>F1 Score: 0.81</a:t>
                      </a:r>
                    </a:p>
                    <a:p>
                      <a:r>
                        <a:rPr lang="en-US" sz="1600" dirty="0" err="1"/>
                        <a:t>conf_matrix</a:t>
                      </a:r>
                      <a:r>
                        <a:rPr lang="en-US" sz="1600" dirty="0"/>
                        <a:t>:[[ 43  23] [ 11 103]]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090309"/>
                  </a:ext>
                </a:extLst>
              </a:tr>
              <a:tr h="1850757">
                <a:tc>
                  <a:txBody>
                    <a:bodyPr/>
                    <a:lstStyle/>
                    <a:p>
                      <a:r>
                        <a:rPr lang="en-US" sz="1600" b="1" dirty="0"/>
                        <a:t>Results for LS:</a:t>
                      </a:r>
                    </a:p>
                    <a:p>
                      <a:endParaRPr lang="en-US" sz="1600" b="1" dirty="0"/>
                    </a:p>
                    <a:p>
                      <a:r>
                        <a:rPr lang="en-US" sz="1600" dirty="0"/>
                        <a:t>Accuracy: 0.86</a:t>
                      </a:r>
                    </a:p>
                    <a:p>
                      <a:r>
                        <a:rPr lang="en-US" sz="1600" dirty="0"/>
                        <a:t>Precision: 0.89</a:t>
                      </a:r>
                    </a:p>
                    <a:p>
                      <a:r>
                        <a:rPr lang="en-US" sz="1600" dirty="0"/>
                        <a:t>Recall: 0.86</a:t>
                      </a:r>
                    </a:p>
                    <a:p>
                      <a:r>
                        <a:rPr lang="en-US" sz="1600" dirty="0"/>
                        <a:t>F1 Score: 0.85</a:t>
                      </a:r>
                    </a:p>
                    <a:p>
                      <a:r>
                        <a:rPr lang="en-US" sz="1600" dirty="0" err="1"/>
                        <a:t>conf_matrix</a:t>
                      </a:r>
                      <a:r>
                        <a:rPr lang="en-US" sz="1600" dirty="0"/>
                        <a:t>:[[4 0] [1 2]]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Results for OL:</a:t>
                      </a:r>
                    </a:p>
                    <a:p>
                      <a:endParaRPr lang="en-US" sz="1600" b="1" dirty="0"/>
                    </a:p>
                    <a:p>
                      <a:r>
                        <a:rPr lang="en-US" sz="1600" dirty="0"/>
                        <a:t>Accuracy: 0.74</a:t>
                      </a:r>
                    </a:p>
                    <a:p>
                      <a:r>
                        <a:rPr lang="en-US" sz="1600" dirty="0"/>
                        <a:t>Precision: 0.74</a:t>
                      </a:r>
                    </a:p>
                    <a:p>
                      <a:r>
                        <a:rPr lang="en-US" sz="1600" dirty="0"/>
                        <a:t>Recall: 0.74</a:t>
                      </a:r>
                    </a:p>
                    <a:p>
                      <a:r>
                        <a:rPr lang="en-US" sz="1600" dirty="0"/>
                        <a:t>F1 Score: 0.74</a:t>
                      </a:r>
                    </a:p>
                    <a:p>
                      <a:r>
                        <a:rPr lang="en-US" sz="1600" dirty="0" err="1"/>
                        <a:t>conf_matrix</a:t>
                      </a:r>
                      <a:r>
                        <a:rPr lang="en-US" sz="1600" dirty="0"/>
                        <a:t>:[[ 54  35] [ 34 143]]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53541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8FF8ABD-A56A-2268-2A67-1B8DF802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7B90C8-8A97-0FDA-17C7-B20B0E82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67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61C3-2E30-0641-99EB-D29F7777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075" y="172720"/>
            <a:ext cx="10353762" cy="970450"/>
          </a:xfrm>
        </p:spPr>
        <p:txBody>
          <a:bodyPr/>
          <a:lstStyle/>
          <a:p>
            <a:r>
              <a:rPr lang="en-IN" dirty="0"/>
              <a:t>RANDOM FOREST CLASSIFIER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384F61-F883-3A91-ABB2-A9B620C1383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79828" y="970450"/>
          <a:ext cx="9621520" cy="5552271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4810760">
                  <a:extLst>
                    <a:ext uri="{9D8B030D-6E8A-4147-A177-3AD203B41FA5}">
                      <a16:colId xmlns:a16="http://schemas.microsoft.com/office/drawing/2014/main" val="4077150426"/>
                    </a:ext>
                  </a:extLst>
                </a:gridCol>
                <a:gridCol w="4810760">
                  <a:extLst>
                    <a:ext uri="{9D8B030D-6E8A-4147-A177-3AD203B41FA5}">
                      <a16:colId xmlns:a16="http://schemas.microsoft.com/office/drawing/2014/main" val="1451230375"/>
                    </a:ext>
                  </a:extLst>
                </a:gridCol>
              </a:tblGrid>
              <a:tr h="1850757">
                <a:tc>
                  <a:txBody>
                    <a:bodyPr/>
                    <a:lstStyle/>
                    <a:p>
                      <a:r>
                        <a:rPr lang="en-US" sz="1600" b="1" dirty="0"/>
                        <a:t>Results for P:</a:t>
                      </a:r>
                    </a:p>
                    <a:p>
                      <a:endParaRPr lang="en-US" sz="1600" b="1" dirty="0"/>
                    </a:p>
                    <a:p>
                      <a:r>
                        <a:rPr lang="en-US" sz="1600" b="0" dirty="0"/>
                        <a:t>Accuracy: 1.00</a:t>
                      </a:r>
                    </a:p>
                    <a:p>
                      <a:r>
                        <a:rPr lang="en-US" sz="1600" b="0" dirty="0"/>
                        <a:t>Precision: 1.00</a:t>
                      </a:r>
                    </a:p>
                    <a:p>
                      <a:r>
                        <a:rPr lang="en-US" sz="1600" b="0" dirty="0"/>
                        <a:t>Recall: 1.00</a:t>
                      </a:r>
                    </a:p>
                    <a:p>
                      <a:r>
                        <a:rPr lang="en-US" sz="1600" b="0" dirty="0"/>
                        <a:t>F1 Score: 1.00</a:t>
                      </a:r>
                    </a:p>
                    <a:p>
                      <a:r>
                        <a:rPr lang="en-US" sz="1600" b="0" dirty="0" err="1"/>
                        <a:t>conf_matrix</a:t>
                      </a:r>
                      <a:r>
                        <a:rPr lang="en-US" sz="1600" b="0" dirty="0"/>
                        <a:t>:[[23  0] [ 0  7]]</a:t>
                      </a:r>
                      <a:endParaRPr lang="en-IN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Results for QB:</a:t>
                      </a:r>
                    </a:p>
                    <a:p>
                      <a:endParaRPr lang="en-US" sz="1600" b="1" dirty="0"/>
                    </a:p>
                    <a:p>
                      <a:r>
                        <a:rPr lang="en-US" sz="1600" b="0" dirty="0"/>
                        <a:t>Accuracy: 0.98</a:t>
                      </a:r>
                    </a:p>
                    <a:p>
                      <a:r>
                        <a:rPr lang="en-US" sz="1600" b="0" dirty="0"/>
                        <a:t>Precision: 0.98</a:t>
                      </a:r>
                    </a:p>
                    <a:p>
                      <a:r>
                        <a:rPr lang="en-US" sz="1600" b="0" dirty="0"/>
                        <a:t>Recall: 0.98</a:t>
                      </a:r>
                    </a:p>
                    <a:p>
                      <a:r>
                        <a:rPr lang="en-US" sz="1600" b="0" dirty="0"/>
                        <a:t>F1 Score: 0.98</a:t>
                      </a:r>
                    </a:p>
                    <a:p>
                      <a:r>
                        <a:rPr lang="en-US" sz="1600" b="0" dirty="0" err="1"/>
                        <a:t>conf_matrix</a:t>
                      </a:r>
                      <a:r>
                        <a:rPr lang="en-US" sz="1600" b="0" dirty="0"/>
                        <a:t>:[[37  2] [ 0 50]]</a:t>
                      </a:r>
                      <a:endParaRPr lang="en-IN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136252"/>
                  </a:ext>
                </a:extLst>
              </a:tr>
              <a:tr h="1850757">
                <a:tc>
                  <a:txBody>
                    <a:bodyPr/>
                    <a:lstStyle/>
                    <a:p>
                      <a:r>
                        <a:rPr lang="en-US" sz="1600" b="1" dirty="0"/>
                        <a:t>Results for RB:</a:t>
                      </a:r>
                    </a:p>
                    <a:p>
                      <a:endParaRPr lang="en-US" sz="1600" b="1" dirty="0"/>
                    </a:p>
                    <a:p>
                      <a:r>
                        <a:rPr lang="en-US" sz="1600" b="0" dirty="0"/>
                        <a:t>Accuracy: 0.81</a:t>
                      </a:r>
                    </a:p>
                    <a:p>
                      <a:r>
                        <a:rPr lang="en-US" sz="1600" b="0" dirty="0"/>
                        <a:t>Precision: 0.81</a:t>
                      </a:r>
                    </a:p>
                    <a:p>
                      <a:r>
                        <a:rPr lang="en-US" sz="1600" b="0" dirty="0"/>
                        <a:t>Recall: 0.81</a:t>
                      </a:r>
                    </a:p>
                    <a:p>
                      <a:r>
                        <a:rPr lang="en-US" sz="1600" b="0" dirty="0"/>
                        <a:t>F1 Score: 0.81</a:t>
                      </a:r>
                    </a:p>
                    <a:p>
                      <a:r>
                        <a:rPr lang="en-US" sz="1600" b="0" dirty="0" err="1"/>
                        <a:t>conf_matrix</a:t>
                      </a:r>
                      <a:r>
                        <a:rPr lang="en-US" sz="1600" b="0" dirty="0"/>
                        <a:t>:[[50 13] [19 85]]</a:t>
                      </a:r>
                      <a:endParaRPr lang="en-IN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Results for TE:</a:t>
                      </a:r>
                    </a:p>
                    <a:p>
                      <a:endParaRPr lang="en-US" sz="1600" b="1" dirty="0"/>
                    </a:p>
                    <a:p>
                      <a:r>
                        <a:rPr lang="en-US" sz="1600" b="0" dirty="0"/>
                        <a:t>Accuracy: 0.73</a:t>
                      </a:r>
                    </a:p>
                    <a:p>
                      <a:r>
                        <a:rPr lang="en-US" sz="1600" b="0" dirty="0"/>
                        <a:t>Precision: 0.72</a:t>
                      </a:r>
                    </a:p>
                    <a:p>
                      <a:r>
                        <a:rPr lang="en-US" sz="1600" b="0" dirty="0"/>
                        <a:t>Recall: 0.73</a:t>
                      </a:r>
                    </a:p>
                    <a:p>
                      <a:r>
                        <a:rPr lang="en-US" sz="1600" b="0" dirty="0"/>
                        <a:t>F1 Score: 0.72</a:t>
                      </a:r>
                    </a:p>
                    <a:p>
                      <a:r>
                        <a:rPr lang="en-US" sz="1600" b="0" dirty="0" err="1"/>
                        <a:t>conf_matrix</a:t>
                      </a:r>
                      <a:r>
                        <a:rPr lang="en-US" sz="1600" b="0" dirty="0"/>
                        <a:t>:[[18 15] [10 48]]</a:t>
                      </a:r>
                      <a:endParaRPr lang="en-IN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090309"/>
                  </a:ext>
                </a:extLst>
              </a:tr>
              <a:tr h="1850757">
                <a:tc gridSpan="2">
                  <a:txBody>
                    <a:bodyPr/>
                    <a:lstStyle/>
                    <a:p>
                      <a:r>
                        <a:rPr lang="en-US" sz="1600" b="1" dirty="0"/>
                        <a:t>Results for WR:                                                                                                                                                          </a:t>
                      </a:r>
                    </a:p>
                    <a:p>
                      <a:endParaRPr lang="en-US" sz="1600" b="1" dirty="0"/>
                    </a:p>
                    <a:p>
                      <a:r>
                        <a:rPr lang="en-US" sz="1600" dirty="0"/>
                        <a:t>Accuracy: 0.77                                                                                                                                                            </a:t>
                      </a:r>
                    </a:p>
                    <a:p>
                      <a:r>
                        <a:rPr lang="en-US" sz="1600" dirty="0"/>
                        <a:t>Precision: 0.77                                                                                                                                                             </a:t>
                      </a:r>
                    </a:p>
                    <a:p>
                      <a:r>
                        <a:rPr lang="en-US" sz="1600" dirty="0"/>
                        <a:t>Recall: 0.77                                                                                                                                                                  </a:t>
                      </a:r>
                    </a:p>
                    <a:p>
                      <a:r>
                        <a:rPr lang="en-US" sz="1600" dirty="0"/>
                        <a:t>F1 Score: 0.77                                                                                                                                                              </a:t>
                      </a:r>
                    </a:p>
                    <a:p>
                      <a:r>
                        <a:rPr lang="en-US" sz="1600" dirty="0" err="1"/>
                        <a:t>conf_matrix</a:t>
                      </a:r>
                      <a:r>
                        <a:rPr lang="en-US" sz="1600" dirty="0"/>
                        <a:t>:[[ 61  34] [ 18 113]]                                                                                                                                 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53541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EC5101E-49ED-3871-3B0B-D6A67D61A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0DAA61-CEC6-878A-435B-B4CED5D0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15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F79E6-50A3-8230-8AB1-D704B2387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36738"/>
            <a:ext cx="10353762" cy="970450"/>
          </a:xfrm>
        </p:spPr>
        <p:txBody>
          <a:bodyPr/>
          <a:lstStyle/>
          <a:p>
            <a:r>
              <a:rPr lang="en-IN" dirty="0"/>
              <a:t>Testing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A0EB-9125-E08D-1F48-960902646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made the prediction </a:t>
            </a:r>
            <a:r>
              <a:rPr lang="en-IN" dirty="0" err="1"/>
              <a:t>processs</a:t>
            </a:r>
            <a:r>
              <a:rPr lang="en-IN" dirty="0"/>
              <a:t> user interactive for Players to input their position and performance in the drill to predict the draft status.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79752-58C4-D77F-8F16-B632CE54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0F5DFE-AF6E-DDE8-3907-492D09E1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21E7DF-8426-9AA8-3757-3072C591F3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466" b="79806"/>
          <a:stretch/>
        </p:blipFill>
        <p:spPr>
          <a:xfrm>
            <a:off x="2821558" y="3429000"/>
            <a:ext cx="6538235" cy="138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79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5ACD-AAA9-1CD0-37E2-BD76DD120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COMPARATIVE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A56C-0781-812E-84DF-BCB199466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Based on the prediction “Drafted” and “Not Drafted”. If the player’s draft status is “Drafted” we are not doing any analysis.</a:t>
            </a:r>
          </a:p>
          <a:p>
            <a:r>
              <a:rPr lang="en-IN" dirty="0"/>
              <a:t>If the prediction is “Not Drafted” then we are comparing the player’s performance with an Average drafted player over the years.</a:t>
            </a:r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F45D8A-ED45-717B-E67B-6581D5EAA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1B5F6E-19FC-EE88-4163-6D6A193FB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8F67BB-64A7-ABDA-C474-5244CDA04E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65"/>
          <a:stretch/>
        </p:blipFill>
        <p:spPr>
          <a:xfrm>
            <a:off x="3787745" y="3429000"/>
            <a:ext cx="4605862" cy="299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43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EE00-52E6-C29F-0796-7B6B91C7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en-IN" dirty="0"/>
              <a:t>Use of Comparative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D0249-13F1-10D5-EFAD-BFFCA6018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32" y="1546018"/>
            <a:ext cx="6072931" cy="4819271"/>
          </a:xfrm>
        </p:spPr>
        <p:txBody>
          <a:bodyPr>
            <a:normAutofit fontScale="77500" lnSpcReduction="20000"/>
          </a:bodyPr>
          <a:lstStyle/>
          <a:p>
            <a:pPr marL="36900" indent="0" algn="just">
              <a:buNone/>
            </a:pPr>
            <a:r>
              <a:rPr lang="en-US" b="1" dirty="0"/>
              <a:t>Development Focus: </a:t>
            </a:r>
          </a:p>
          <a:p>
            <a:pPr marL="36900" indent="0" algn="just">
              <a:buNone/>
            </a:pPr>
            <a:r>
              <a:rPr lang="en-US" dirty="0"/>
              <a:t>It might be beneficial for the player to focus on improving agility and quickness, as indicated by the slower 3-cone and shuttle times.</a:t>
            </a:r>
          </a:p>
          <a:p>
            <a:pPr marL="36900" indent="0" algn="just">
              <a:buNone/>
            </a:pPr>
            <a:r>
              <a:rPr lang="en-US" b="1" dirty="0"/>
              <a:t>Re-evaluation: </a:t>
            </a:r>
          </a:p>
          <a:p>
            <a:pPr marL="36900" indent="0" algn="just">
              <a:buNone/>
            </a:pPr>
            <a:r>
              <a:rPr lang="en-US" dirty="0"/>
              <a:t>Since agility drills are key for positions requiring quick directional changes, re-testing in these areas after targeted training could provide better metrics to potential scouts.</a:t>
            </a:r>
          </a:p>
          <a:p>
            <a:pPr marL="36900" indent="0" algn="just">
              <a:buNone/>
            </a:pPr>
            <a:r>
              <a:rPr lang="en-US" b="1" dirty="0"/>
              <a:t>Highlighting Strengths: </a:t>
            </a:r>
          </a:p>
          <a:p>
            <a:pPr marL="36900" indent="0" algn="just">
              <a:buNone/>
            </a:pPr>
            <a:r>
              <a:rPr lang="en-US" dirty="0"/>
              <a:t>While working on weaker areas, it's also crucial to continue honing strengths like sprint speed, which is already above average.</a:t>
            </a:r>
          </a:p>
          <a:p>
            <a:pPr marL="36900" indent="0" algn="just">
              <a:buNone/>
            </a:pPr>
            <a:r>
              <a:rPr lang="en-US" b="1" dirty="0"/>
              <a:t>Versatility and Skills: </a:t>
            </a:r>
          </a:p>
          <a:p>
            <a:pPr marL="36900" indent="0" algn="just">
              <a:buNone/>
            </a:pPr>
            <a:r>
              <a:rPr lang="en-US" dirty="0"/>
              <a:t>Beyond physical metrics, enhancing route running, catching skills, and understanding of the game can also make a significant difference in a player's draft prospects.</a:t>
            </a:r>
          </a:p>
          <a:p>
            <a:pPr marL="36900" indent="0" algn="just">
              <a:buNone/>
            </a:pPr>
            <a:r>
              <a:rPr lang="en-US" b="1" dirty="0"/>
              <a:t>Physical Conditioning: </a:t>
            </a:r>
          </a:p>
          <a:p>
            <a:pPr marL="36900" indent="0" algn="just">
              <a:buNone/>
            </a:pPr>
            <a:r>
              <a:rPr lang="en-US" dirty="0"/>
              <a:t>Ensuring optimal physical condition through nutrition, strength training, and recovery practices could improve performance in future tests.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24A3D-70DA-354A-9537-FCF916AC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FA2C2-7498-CFD5-EF45-1C3335DDA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AB732-72F0-B475-9BBE-19094DB67F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65"/>
          <a:stretch/>
        </p:blipFill>
        <p:spPr>
          <a:xfrm>
            <a:off x="7303302" y="2643978"/>
            <a:ext cx="4605862" cy="299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68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A017B-FE78-1FD3-D86F-302BD7E9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839" y="2943775"/>
            <a:ext cx="10353762" cy="970450"/>
          </a:xfrm>
        </p:spPr>
        <p:txBody>
          <a:bodyPr/>
          <a:lstStyle/>
          <a:p>
            <a:r>
              <a:rPr lang="en-IN" dirty="0"/>
              <a:t>Thank You!!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0DBAC7-5EAC-8C8E-3BF4-741547F5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B871F7-B4FC-822F-F29C-7A68DE57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0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102E-19DD-6629-C0AD-DF99456EC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74594"/>
            <a:ext cx="10353762" cy="970450"/>
          </a:xfrm>
        </p:spPr>
        <p:txBody>
          <a:bodyPr/>
          <a:lstStyle/>
          <a:p>
            <a:r>
              <a:rPr lang="en-IN" b="1" dirty="0"/>
              <a:t>What we intend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2445E-0C71-37F9-F205-C0262AF3C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IN" sz="2400" b="1" dirty="0"/>
              <a:t>Data collection processing </a:t>
            </a:r>
          </a:p>
          <a:p>
            <a:r>
              <a:rPr lang="en-IN" sz="2400" dirty="0"/>
              <a:t>Gather original data (scraping) from official NFL websites.</a:t>
            </a:r>
          </a:p>
          <a:p>
            <a:r>
              <a:rPr lang="en-IN" sz="2400" dirty="0"/>
              <a:t>Clean and preprocess the data to address missing values, outliers, and inconsistencies.</a:t>
            </a:r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r>
              <a:rPr lang="en-IN" sz="2400" b="1" dirty="0"/>
              <a:t>Feature Engineering and Exploratory Data Analysis</a:t>
            </a:r>
          </a:p>
          <a:p>
            <a:r>
              <a:rPr lang="en-IN" sz="2400" dirty="0"/>
              <a:t>Identify key parameters that impact the performance of the player.</a:t>
            </a:r>
          </a:p>
          <a:p>
            <a:r>
              <a:rPr lang="en-IN" sz="2400" dirty="0"/>
              <a:t>Perform exploratory data analysis to understand data distribution, trends, and correlation.</a:t>
            </a:r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0EBA0-680F-CE6A-BBDE-C696A6AB9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168063-EEF8-E559-313C-94254DE5F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20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E5B8-7209-E81B-F757-3A4AF2E1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9FD6A-4701-193D-B23B-AB172671B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752" y="2527002"/>
            <a:ext cx="9695019" cy="4650595"/>
          </a:xfrm>
        </p:spPr>
        <p:txBody>
          <a:bodyPr>
            <a:normAutofit/>
          </a:bodyPr>
          <a:lstStyle/>
          <a:p>
            <a:r>
              <a:rPr lang="en-IN" sz="2200" dirty="0"/>
              <a:t>We did web scraping to collect the data (Source: </a:t>
            </a:r>
            <a:r>
              <a:rPr lang="en-IN" sz="2200" dirty="0">
                <a:hlinkClick r:id="rId2"/>
              </a:rPr>
              <a:t>https://www.pro-football-reference.com/draft/2024-combine.htm</a:t>
            </a:r>
            <a:r>
              <a:rPr lang="en-IN" sz="2200" dirty="0"/>
              <a:t>)</a:t>
            </a:r>
          </a:p>
          <a:p>
            <a:r>
              <a:rPr lang="en-IN" sz="2200" dirty="0"/>
              <a:t>We collected the data from year 2000 to 2023.</a:t>
            </a:r>
          </a:p>
          <a:p>
            <a:r>
              <a:rPr lang="en-IN" sz="2200" dirty="0"/>
              <a:t>In our data we have 13 features and around 8800 rows.</a:t>
            </a:r>
          </a:p>
          <a:p>
            <a:r>
              <a:rPr lang="en-IN" sz="2200" dirty="0"/>
              <a:t>We used </a:t>
            </a:r>
            <a:r>
              <a:rPr lang="en-IN" sz="2200" dirty="0" err="1"/>
              <a:t>BeautifulSoup</a:t>
            </a:r>
            <a:r>
              <a:rPr lang="en-IN" sz="2200" dirty="0"/>
              <a:t> a Python library to Scrap the data.</a:t>
            </a:r>
          </a:p>
          <a:p>
            <a:r>
              <a:rPr lang="en-IN" sz="2200" dirty="0"/>
              <a:t>We stored the data in a data frame and later converted it to a .csv file.</a:t>
            </a:r>
          </a:p>
          <a:p>
            <a:endParaRPr lang="en-IN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FEA46-6A52-152E-B0EF-CCD641153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9B37F-7F4A-7157-4CDD-1628A3463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82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A0C2-941F-14B2-5025-6FDF54C9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816" y="165717"/>
            <a:ext cx="10353762" cy="970450"/>
          </a:xfrm>
        </p:spPr>
        <p:txBody>
          <a:bodyPr/>
          <a:lstStyle/>
          <a:p>
            <a:r>
              <a:rPr lang="en-IN" b="1" dirty="0"/>
              <a:t>Web Scrapping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76ADE-7A46-8741-908D-FAD124878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834" y="1136167"/>
            <a:ext cx="6079725" cy="5511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44B331-6195-2FEA-F6E2-2962F44BA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75F763-3D60-28D9-4DBD-CA2B90E89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10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EB258-FE8F-6712-F30D-D5ABD1BB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Description of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F411-4F0C-8767-7710-061CA352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80" y="1677881"/>
            <a:ext cx="10504077" cy="449506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Features that are in the dataset: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Height – measured in feet - inch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Weight – measured in pounds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Position – Position of the player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40-yard Dash – measured in seconds (Time taken to cover 40 yards)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Vertical jump – measured in inches (High jump)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Broad jump – measured in inches (Jumping from one point to another)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Bench-press – measured in pounds (Max weight lifted)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3 cone drill – measured in seconds (Time taken to complete the drill)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20-yard shuttle - measured in seconds (Time taken to complete the drill)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Drafted – Yes or no</a:t>
            </a:r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D5A4D-7FE5-F947-E354-DD12FB6D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F6CF6-49DE-876F-F770-A4DFC8EE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6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2B01-CE0E-FFAD-8309-3A30C938F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115627"/>
            <a:ext cx="10353762" cy="970450"/>
          </a:xfrm>
        </p:spPr>
        <p:txBody>
          <a:bodyPr/>
          <a:lstStyle/>
          <a:p>
            <a:r>
              <a:rPr lang="en-IN" b="1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16388-24D8-4231-878E-5A5810496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385" y="2771137"/>
            <a:ext cx="10353762" cy="3176902"/>
          </a:xfrm>
        </p:spPr>
        <p:txBody>
          <a:bodyPr/>
          <a:lstStyle/>
          <a:p>
            <a:r>
              <a:rPr lang="en-IN" dirty="0"/>
              <a:t>Handled null values based on player position and the important features required for that position.</a:t>
            </a:r>
          </a:p>
          <a:p>
            <a:pPr marL="36900" indent="0">
              <a:buNone/>
            </a:pPr>
            <a:r>
              <a:rPr lang="en-IN" dirty="0"/>
              <a:t>Example: The position kicker 3 cone and shuttle are not important features. So, we removed rows with null values present in 3 cones and shuttle.</a:t>
            </a:r>
          </a:p>
          <a:p>
            <a:r>
              <a:rPr lang="en-IN" dirty="0"/>
              <a:t>Finding and handling outliers. We found 40 yards had few outliers.</a:t>
            </a:r>
          </a:p>
          <a:p>
            <a:r>
              <a:rPr lang="en-IN" dirty="0"/>
              <a:t>Manipulated height column into readable data.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EB831-BFAC-071F-58E2-718651E6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BA1B00-E97D-9074-247D-0D4F2B6E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00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EB45-43A0-B713-D068-878FD8C3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Outliers &amp; Skewness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9660A-2EFC-22F4-91E9-AA902AEB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2" y="1642194"/>
            <a:ext cx="7512192" cy="49896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235463-A727-F10B-511F-0B53C4D184B5}"/>
              </a:ext>
            </a:extLst>
          </p:cNvPr>
          <p:cNvCxnSpPr/>
          <p:nvPr/>
        </p:nvCxnSpPr>
        <p:spPr>
          <a:xfrm flipV="1">
            <a:off x="5770485" y="1358283"/>
            <a:ext cx="3258105" cy="417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3E6B5F-D8E7-1AAC-9F69-4F0C1D4F5299}"/>
              </a:ext>
            </a:extLst>
          </p:cNvPr>
          <p:cNvCxnSpPr>
            <a:cxnSpLocks/>
          </p:cNvCxnSpPr>
          <p:nvPr/>
        </p:nvCxnSpPr>
        <p:spPr>
          <a:xfrm>
            <a:off x="5788241" y="3151573"/>
            <a:ext cx="3240349" cy="4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38B137-5C74-807C-022A-BA1F3E04CE48}"/>
              </a:ext>
            </a:extLst>
          </p:cNvPr>
          <p:cNvCxnSpPr>
            <a:cxnSpLocks/>
          </p:cNvCxnSpPr>
          <p:nvPr/>
        </p:nvCxnSpPr>
        <p:spPr>
          <a:xfrm flipV="1">
            <a:off x="7893684" y="1358283"/>
            <a:ext cx="3762697" cy="417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F3623C-3338-FE99-2DF0-23F3498FE1F2}"/>
              </a:ext>
            </a:extLst>
          </p:cNvPr>
          <p:cNvCxnSpPr>
            <a:cxnSpLocks/>
          </p:cNvCxnSpPr>
          <p:nvPr/>
        </p:nvCxnSpPr>
        <p:spPr>
          <a:xfrm>
            <a:off x="7893684" y="3151573"/>
            <a:ext cx="4188702" cy="4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5D5D3D9-4580-6F62-EB5F-E1CA15FEE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590" y="1358282"/>
            <a:ext cx="3053796" cy="22460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697636A-19C2-5F99-8C02-C42F67A04196}"/>
              </a:ext>
            </a:extLst>
          </p:cNvPr>
          <p:cNvSpPr txBox="1"/>
          <p:nvPr/>
        </p:nvSpPr>
        <p:spPr>
          <a:xfrm>
            <a:off x="9294920" y="3813842"/>
            <a:ext cx="2720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Some data is right-skewed</a:t>
            </a:r>
            <a:br>
              <a:rPr lang="en-IN" dirty="0"/>
            </a:b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9E51D3-4541-0683-2534-BB586774B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E51F02-445E-BFCB-59D0-FF6307A84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5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291DB-8AA3-C9B5-A61E-244121C83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349" y="1345750"/>
            <a:ext cx="6573282" cy="970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95E433-F9F0-696B-3CDB-73FF4E2D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349" y="2968889"/>
            <a:ext cx="6573282" cy="1775373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C3FC8908-EC92-DFA7-EC39-CA3C2598EE2D}"/>
              </a:ext>
            </a:extLst>
          </p:cNvPr>
          <p:cNvSpPr/>
          <p:nvPr/>
        </p:nvSpPr>
        <p:spPr>
          <a:xfrm>
            <a:off x="5673425" y="2440574"/>
            <a:ext cx="550415" cy="5283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E51C2D-FAF9-EAF3-ADEC-D2F268B0C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8" y="105144"/>
            <a:ext cx="1194602" cy="1194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02540-D853-B0DA-BCA9-88EB6C009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5044" y="168675"/>
            <a:ext cx="1067540" cy="10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291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699</TotalTime>
  <Words>1306</Words>
  <Application>Microsoft Office PowerPoint</Application>
  <PresentationFormat>Widescreen</PresentationFormat>
  <Paragraphs>177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Calisto MT</vt:lpstr>
      <vt:lpstr>Wingdings</vt:lpstr>
      <vt:lpstr>Wingdings 2</vt:lpstr>
      <vt:lpstr>Slate</vt:lpstr>
      <vt:lpstr>NFL - Player Draft Prediction Model</vt:lpstr>
      <vt:lpstr>Problem Statement</vt:lpstr>
      <vt:lpstr>What we intend to do</vt:lpstr>
      <vt:lpstr>Data Collection</vt:lpstr>
      <vt:lpstr>Web Scrapping Output</vt:lpstr>
      <vt:lpstr>Description of Features</vt:lpstr>
      <vt:lpstr>Data Cleaning</vt:lpstr>
      <vt:lpstr>Outliers &amp; Skewness</vt:lpstr>
      <vt:lpstr>PowerPoint Presentation</vt:lpstr>
      <vt:lpstr>Feature Engineering</vt:lpstr>
      <vt:lpstr>PowerPoint Presentation</vt:lpstr>
      <vt:lpstr>EDA</vt:lpstr>
      <vt:lpstr>Year Wise Changes in Performance</vt:lpstr>
      <vt:lpstr>Drafted Status by Position</vt:lpstr>
      <vt:lpstr>Performance Mean on Position</vt:lpstr>
      <vt:lpstr>Year-wise draft/not drafted count</vt:lpstr>
      <vt:lpstr>Count of drafted players by team</vt:lpstr>
      <vt:lpstr>Splitting the Dataset </vt:lpstr>
      <vt:lpstr>Heatmaps</vt:lpstr>
      <vt:lpstr>PowerPoint Presentation</vt:lpstr>
      <vt:lpstr>PowerPoint Presentation</vt:lpstr>
      <vt:lpstr>Feature selection</vt:lpstr>
      <vt:lpstr>Machine learning models</vt:lpstr>
      <vt:lpstr>RANDOM FOREST CLASSIFIER</vt:lpstr>
      <vt:lpstr>RANDOM FOREST CLASSIFIER</vt:lpstr>
      <vt:lpstr>Testing The Model</vt:lpstr>
      <vt:lpstr>COMPARATIVE ANALYSIS</vt:lpstr>
      <vt:lpstr>Use of Comparative Analysis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NFL - Player Draft Prediction Model</dc:title>
  <dc:creator>chandu k</dc:creator>
  <cp:lastModifiedBy>chandu k</cp:lastModifiedBy>
  <cp:revision>9</cp:revision>
  <dcterms:created xsi:type="dcterms:W3CDTF">2024-02-28T23:52:04Z</dcterms:created>
  <dcterms:modified xsi:type="dcterms:W3CDTF">2024-05-10T01:07:16Z</dcterms:modified>
</cp:coreProperties>
</file>